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Now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>
        <p:scale>
          <a:sx n="66" d="100"/>
          <a:sy n="66" d="100"/>
        </p:scale>
        <p:origin x="173" y="-7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97689" y="-1791025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00126" y="7869295"/>
            <a:ext cx="5359174" cy="138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6"/>
              </a:lnSpc>
            </a:pPr>
            <a:r>
              <a:rPr lang="en-US" sz="2931">
                <a:solidFill>
                  <a:srgbClr val="FFFFFF"/>
                </a:solidFill>
                <a:latin typeface="Arimo Bold"/>
              </a:rPr>
              <a:t>Presented by:</a:t>
            </a:r>
          </a:p>
          <a:p>
            <a:pPr algn="l">
              <a:lnSpc>
                <a:spcPts val="3606"/>
              </a:lnSpc>
            </a:pPr>
            <a:r>
              <a:rPr lang="en-US" sz="2931">
                <a:solidFill>
                  <a:srgbClr val="FFFFFF"/>
                </a:solidFill>
                <a:latin typeface="Arimo Bold"/>
              </a:rPr>
              <a:t>Shyam Prasath R - 211701052</a:t>
            </a:r>
          </a:p>
          <a:p>
            <a:pPr marL="0" lvl="0" indent="0" algn="l">
              <a:lnSpc>
                <a:spcPts val="3606"/>
              </a:lnSpc>
              <a:spcBef>
                <a:spcPct val="0"/>
              </a:spcBef>
            </a:pPr>
            <a:r>
              <a:rPr lang="en-US" sz="2931">
                <a:solidFill>
                  <a:srgbClr val="FFFFFF"/>
                </a:solidFill>
                <a:latin typeface="Arimo Bold"/>
              </a:rPr>
              <a:t>Venkatesh C - 211701059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641357" y="2839194"/>
            <a:ext cx="13005285" cy="2487103"/>
            <a:chOff x="0" y="0"/>
            <a:chExt cx="17340381" cy="3316138"/>
          </a:xfrm>
        </p:grpSpPr>
        <p:grpSp>
          <p:nvGrpSpPr>
            <p:cNvPr id="6" name="Group 6"/>
            <p:cNvGrpSpPr/>
            <p:nvPr/>
          </p:nvGrpSpPr>
          <p:grpSpPr>
            <a:xfrm>
              <a:off x="3316138" y="0"/>
              <a:ext cx="14024243" cy="3316138"/>
              <a:chOff x="0" y="0"/>
              <a:chExt cx="2770221" cy="6550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0221" cy="655040"/>
              </a:xfrm>
              <a:custGeom>
                <a:avLst/>
                <a:gdLst/>
                <a:ahLst/>
                <a:cxnLst/>
                <a:rect l="l" t="t" r="r" b="b"/>
                <a:pathLst>
                  <a:path w="2770221" h="655040">
                    <a:moveTo>
                      <a:pt x="5152" y="0"/>
                    </a:moveTo>
                    <a:lnTo>
                      <a:pt x="2765068" y="0"/>
                    </a:lnTo>
                    <a:cubicBezTo>
                      <a:pt x="2767914" y="0"/>
                      <a:pt x="2770221" y="2307"/>
                      <a:pt x="2770221" y="5152"/>
                    </a:cubicBezTo>
                    <a:lnTo>
                      <a:pt x="2770221" y="649887"/>
                    </a:lnTo>
                    <a:cubicBezTo>
                      <a:pt x="2770221" y="651254"/>
                      <a:pt x="2769678" y="652564"/>
                      <a:pt x="2768712" y="653530"/>
                    </a:cubicBezTo>
                    <a:cubicBezTo>
                      <a:pt x="2767745" y="654497"/>
                      <a:pt x="2766435" y="655040"/>
                      <a:pt x="2765068" y="655040"/>
                    </a:cubicBezTo>
                    <a:lnTo>
                      <a:pt x="5152" y="655040"/>
                    </a:lnTo>
                    <a:cubicBezTo>
                      <a:pt x="2307" y="655040"/>
                      <a:pt x="0" y="652733"/>
                      <a:pt x="0" y="649887"/>
                    </a:cubicBezTo>
                    <a:lnTo>
                      <a:pt x="0" y="5152"/>
                    </a:lnTo>
                    <a:cubicBezTo>
                      <a:pt x="0" y="2307"/>
                      <a:pt x="2307" y="0"/>
                      <a:pt x="5152" y="0"/>
                    </a:cubicBezTo>
                    <a:close/>
                  </a:path>
                </a:pathLst>
              </a:custGeom>
              <a:solidFill>
                <a:srgbClr val="00569E">
                  <a:alpha val="81961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770221" cy="6931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0" y="0"/>
              <a:ext cx="3316138" cy="3316138"/>
            </a:xfrm>
            <a:custGeom>
              <a:avLst/>
              <a:gdLst/>
              <a:ahLst/>
              <a:cxnLst/>
              <a:rect l="l" t="t" r="r" b="b"/>
              <a:pathLst>
                <a:path w="3316138" h="3316138">
                  <a:moveTo>
                    <a:pt x="0" y="0"/>
                  </a:moveTo>
                  <a:lnTo>
                    <a:pt x="3316138" y="0"/>
                  </a:lnTo>
                  <a:lnTo>
                    <a:pt x="3316138" y="3316138"/>
                  </a:lnTo>
                  <a:lnTo>
                    <a:pt x="0" y="3316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4094001" y="334700"/>
              <a:ext cx="12468517" cy="2138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08"/>
                </a:lnSpc>
              </a:pPr>
              <a:r>
                <a:rPr lang="en-US" sz="10424">
                  <a:solidFill>
                    <a:srgbClr val="FFFFFF"/>
                  </a:solidFill>
                  <a:latin typeface="Now Bold"/>
                </a:rPr>
                <a:t>SIGN MASTER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71863" y="2472744"/>
              <a:ext cx="10912793" cy="56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dirty="0">
                  <a:solidFill>
                    <a:srgbClr val="0ABFFF"/>
                  </a:solidFill>
                  <a:latin typeface="Now Bold"/>
                </a:rPr>
                <a:t>LEARN TRAFFIC SIGNS WHILE GAMING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BC48F08-8A07-74AA-B1E2-7CD783C80765}"/>
              </a:ext>
            </a:extLst>
          </p:cNvPr>
          <p:cNvSpPr txBox="1"/>
          <p:nvPr/>
        </p:nvSpPr>
        <p:spPr>
          <a:xfrm>
            <a:off x="2743199" y="7910445"/>
            <a:ext cx="6400801" cy="1306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dirty="0">
                <a:solidFill>
                  <a:schemeClr val="bg1"/>
                </a:solidFill>
                <a:latin typeface="Now Bold"/>
              </a:rPr>
              <a:t>Subject: CD19651 - MINI PROJECT</a:t>
            </a:r>
          </a:p>
          <a:p>
            <a:pPr>
              <a:lnSpc>
                <a:spcPts val="3359"/>
              </a:lnSpc>
            </a:pPr>
            <a:r>
              <a:rPr lang="en-US" sz="2799" dirty="0">
                <a:solidFill>
                  <a:schemeClr val="bg1"/>
                </a:solidFill>
                <a:latin typeface="Now Bold"/>
              </a:rPr>
              <a:t>(Project based on Gamification of Education)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9575" y="2236947"/>
            <a:ext cx="6568851" cy="3290365"/>
          </a:xfrm>
          <a:custGeom>
            <a:avLst/>
            <a:gdLst/>
            <a:ahLst/>
            <a:cxnLst/>
            <a:rect l="l" t="t" r="r" b="b"/>
            <a:pathLst>
              <a:path w="6568851" h="3290365">
                <a:moveTo>
                  <a:pt x="0" y="0"/>
                </a:moveTo>
                <a:lnTo>
                  <a:pt x="6568850" y="0"/>
                </a:lnTo>
                <a:lnTo>
                  <a:pt x="6568850" y="3290365"/>
                </a:lnTo>
                <a:lnTo>
                  <a:pt x="0" y="329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82145" y="6093847"/>
            <a:ext cx="6666728" cy="3339403"/>
          </a:xfrm>
          <a:custGeom>
            <a:avLst/>
            <a:gdLst/>
            <a:ahLst/>
            <a:cxnLst/>
            <a:rect l="l" t="t" r="r" b="b"/>
            <a:pathLst>
              <a:path w="6666728" h="3339403">
                <a:moveTo>
                  <a:pt x="0" y="0"/>
                </a:moveTo>
                <a:lnTo>
                  <a:pt x="6666728" y="0"/>
                </a:lnTo>
                <a:lnTo>
                  <a:pt x="6666728" y="3339403"/>
                </a:lnTo>
                <a:lnTo>
                  <a:pt x="0" y="3339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82699" y="6093847"/>
            <a:ext cx="6942848" cy="3462017"/>
          </a:xfrm>
          <a:custGeom>
            <a:avLst/>
            <a:gdLst/>
            <a:ahLst/>
            <a:cxnLst/>
            <a:rect l="l" t="t" r="r" b="b"/>
            <a:pathLst>
              <a:path w="6942848" h="3462017">
                <a:moveTo>
                  <a:pt x="0" y="0"/>
                </a:moveTo>
                <a:lnTo>
                  <a:pt x="6942849" y="0"/>
                </a:lnTo>
                <a:lnTo>
                  <a:pt x="6942849" y="3462016"/>
                </a:lnTo>
                <a:lnTo>
                  <a:pt x="0" y="346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89059" y="941366"/>
            <a:ext cx="8309882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Now Bold"/>
              </a:rPr>
              <a:t>GAMEPLAY SCREENSHOTS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138" y="8824"/>
            <a:ext cx="7662862" cy="10309946"/>
          </a:xfrm>
          <a:custGeom>
            <a:avLst/>
            <a:gdLst/>
            <a:ahLst/>
            <a:cxnLst/>
            <a:rect l="l" t="t" r="r" b="b"/>
            <a:pathLst>
              <a:path w="7662862" h="10309946">
                <a:moveTo>
                  <a:pt x="0" y="0"/>
                </a:moveTo>
                <a:lnTo>
                  <a:pt x="7662862" y="0"/>
                </a:lnTo>
                <a:lnTo>
                  <a:pt x="7662862" y="10309946"/>
                </a:lnTo>
                <a:lnTo>
                  <a:pt x="0" y="10309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71" r="-50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48997" y="3497479"/>
            <a:ext cx="4554476" cy="4818369"/>
            <a:chOff x="0" y="0"/>
            <a:chExt cx="1602542" cy="1695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2542" cy="1695396"/>
            </a:xfrm>
            <a:custGeom>
              <a:avLst/>
              <a:gdLst/>
              <a:ahLst/>
              <a:cxnLst/>
              <a:rect l="l" t="t" r="r" b="b"/>
              <a:pathLst>
                <a:path w="1602542" h="1695396">
                  <a:moveTo>
                    <a:pt x="0" y="0"/>
                  </a:moveTo>
                  <a:lnTo>
                    <a:pt x="1602542" y="0"/>
                  </a:lnTo>
                  <a:lnTo>
                    <a:pt x="1602542" y="1695396"/>
                  </a:lnTo>
                  <a:lnTo>
                    <a:pt x="0" y="1695396"/>
                  </a:lnTo>
                  <a:close/>
                </a:path>
              </a:pathLst>
            </a:custGeom>
            <a:solidFill>
              <a:srgbClr val="00264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02542" cy="1733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8492" y="3497479"/>
            <a:ext cx="4554476" cy="4818369"/>
            <a:chOff x="0" y="0"/>
            <a:chExt cx="1602542" cy="1695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2542" cy="1695396"/>
            </a:xfrm>
            <a:custGeom>
              <a:avLst/>
              <a:gdLst/>
              <a:ahLst/>
              <a:cxnLst/>
              <a:rect l="l" t="t" r="r" b="b"/>
              <a:pathLst>
                <a:path w="1602542" h="1695396">
                  <a:moveTo>
                    <a:pt x="0" y="0"/>
                  </a:moveTo>
                  <a:lnTo>
                    <a:pt x="1602542" y="0"/>
                  </a:lnTo>
                  <a:lnTo>
                    <a:pt x="1602542" y="1695396"/>
                  </a:lnTo>
                  <a:lnTo>
                    <a:pt x="0" y="1695396"/>
                  </a:lnTo>
                  <a:close/>
                </a:path>
              </a:pathLst>
            </a:custGeom>
            <a:solidFill>
              <a:srgbClr val="00264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02542" cy="1733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7988" y="3497479"/>
            <a:ext cx="4554476" cy="4818369"/>
            <a:chOff x="0" y="0"/>
            <a:chExt cx="1602542" cy="16953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02542" cy="1695396"/>
            </a:xfrm>
            <a:custGeom>
              <a:avLst/>
              <a:gdLst/>
              <a:ahLst/>
              <a:cxnLst/>
              <a:rect l="l" t="t" r="r" b="b"/>
              <a:pathLst>
                <a:path w="1602542" h="1695396">
                  <a:moveTo>
                    <a:pt x="0" y="0"/>
                  </a:moveTo>
                  <a:lnTo>
                    <a:pt x="1602542" y="0"/>
                  </a:lnTo>
                  <a:lnTo>
                    <a:pt x="1602542" y="1695396"/>
                  </a:lnTo>
                  <a:lnTo>
                    <a:pt x="0" y="1695396"/>
                  </a:lnTo>
                  <a:close/>
                </a:path>
              </a:pathLst>
            </a:custGeom>
            <a:solidFill>
              <a:srgbClr val="00264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02542" cy="1733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48997" y="1961627"/>
            <a:ext cx="7681999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1"/>
              </a:lnSpc>
              <a:spcBef>
                <a:spcPct val="0"/>
              </a:spcBef>
            </a:pPr>
            <a:r>
              <a:rPr lang="en-US" sz="3959">
                <a:solidFill>
                  <a:srgbClr val="FFFFFF"/>
                </a:solidFill>
                <a:latin typeface="Now Bold"/>
              </a:rPr>
              <a:t>GAME MECHANICS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1966" y="4683654"/>
            <a:ext cx="3668538" cy="237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Arimo"/>
              </a:rPr>
              <a:t>Players navigate through streets, intersections, and highways, encountering various traffic signs.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1461" y="4683654"/>
            <a:ext cx="3668538" cy="237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Arimo"/>
              </a:rPr>
              <a:t>Interactive quizzes and challenges are integrated into the gameplay to reinforce learning.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27868" y="4683654"/>
            <a:ext cx="3841066" cy="237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Arimo"/>
              </a:rPr>
              <a:t>Driving challenges add to the experience, testing players' knowledge and skills in a fun and engaging way.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7467" y="-3396059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4" y="0"/>
                </a:lnTo>
                <a:lnTo>
                  <a:pt x="9830244" y="9830244"/>
                </a:lnTo>
                <a:lnTo>
                  <a:pt x="0" y="983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61875" y="8845935"/>
            <a:ext cx="10554120" cy="960956"/>
          </a:xfrm>
          <a:custGeom>
            <a:avLst/>
            <a:gdLst/>
            <a:ahLst/>
            <a:cxnLst/>
            <a:rect l="l" t="t" r="r" b="b"/>
            <a:pathLst>
              <a:path w="10554120" h="960956">
                <a:moveTo>
                  <a:pt x="0" y="0"/>
                </a:moveTo>
                <a:lnTo>
                  <a:pt x="10554120" y="0"/>
                </a:lnTo>
                <a:lnTo>
                  <a:pt x="10554120" y="960957"/>
                </a:lnTo>
                <a:lnTo>
                  <a:pt x="0" y="960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61875" y="1188802"/>
            <a:ext cx="10554120" cy="7885473"/>
            <a:chOff x="0" y="0"/>
            <a:chExt cx="3345454" cy="2499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45454" cy="2499544"/>
            </a:xfrm>
            <a:custGeom>
              <a:avLst/>
              <a:gdLst/>
              <a:ahLst/>
              <a:cxnLst/>
              <a:rect l="l" t="t" r="r" b="b"/>
              <a:pathLst>
                <a:path w="3345454" h="2499544">
                  <a:moveTo>
                    <a:pt x="9536" y="0"/>
                  </a:moveTo>
                  <a:lnTo>
                    <a:pt x="3335917" y="0"/>
                  </a:lnTo>
                  <a:cubicBezTo>
                    <a:pt x="3338447" y="0"/>
                    <a:pt x="3340872" y="1005"/>
                    <a:pt x="3342660" y="2793"/>
                  </a:cubicBezTo>
                  <a:cubicBezTo>
                    <a:pt x="3344449" y="4581"/>
                    <a:pt x="3345454" y="7007"/>
                    <a:pt x="3345454" y="9536"/>
                  </a:cubicBezTo>
                  <a:lnTo>
                    <a:pt x="3345454" y="2490008"/>
                  </a:lnTo>
                  <a:cubicBezTo>
                    <a:pt x="3345454" y="2492537"/>
                    <a:pt x="3344449" y="2494963"/>
                    <a:pt x="3342660" y="2496751"/>
                  </a:cubicBezTo>
                  <a:cubicBezTo>
                    <a:pt x="3340872" y="2498539"/>
                    <a:pt x="3338447" y="2499544"/>
                    <a:pt x="3335917" y="2499544"/>
                  </a:cubicBezTo>
                  <a:lnTo>
                    <a:pt x="9536" y="2499544"/>
                  </a:lnTo>
                  <a:cubicBezTo>
                    <a:pt x="7007" y="2499544"/>
                    <a:pt x="4581" y="2498539"/>
                    <a:pt x="2793" y="2496751"/>
                  </a:cubicBezTo>
                  <a:cubicBezTo>
                    <a:pt x="1005" y="2494963"/>
                    <a:pt x="0" y="2492537"/>
                    <a:pt x="0" y="2490008"/>
                  </a:cubicBezTo>
                  <a:lnTo>
                    <a:pt x="0" y="9536"/>
                  </a:lnTo>
                  <a:cubicBezTo>
                    <a:pt x="0" y="7007"/>
                    <a:pt x="1005" y="4581"/>
                    <a:pt x="2793" y="2793"/>
                  </a:cubicBezTo>
                  <a:cubicBezTo>
                    <a:pt x="4581" y="1005"/>
                    <a:pt x="7007" y="0"/>
                    <a:pt x="953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345454" cy="2528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774" y="4024811"/>
            <a:ext cx="4761087" cy="4570587"/>
            <a:chOff x="0" y="0"/>
            <a:chExt cx="6350000" cy="60959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097195"/>
            </a:xfrm>
            <a:custGeom>
              <a:avLst/>
              <a:gdLst/>
              <a:ahLst/>
              <a:cxnLst/>
              <a:rect l="l" t="t" r="r" b="b"/>
              <a:pathLst>
                <a:path w="6350000" h="6097195">
                  <a:moveTo>
                    <a:pt x="0" y="5716758"/>
                  </a:moveTo>
                  <a:lnTo>
                    <a:pt x="0" y="379167"/>
                  </a:lnTo>
                  <a:cubicBezTo>
                    <a:pt x="0" y="169467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69467"/>
                    <a:pt x="6350000" y="379167"/>
                  </a:cubicBezTo>
                  <a:lnTo>
                    <a:pt x="6350000" y="5717977"/>
                  </a:lnTo>
                  <a:cubicBezTo>
                    <a:pt x="6350000" y="5927677"/>
                    <a:pt x="6173470" y="6097195"/>
                    <a:pt x="5955030" y="6097195"/>
                  </a:cubicBezTo>
                  <a:lnTo>
                    <a:pt x="394970" y="6097195"/>
                  </a:lnTo>
                  <a:cubicBezTo>
                    <a:pt x="176530" y="6095925"/>
                    <a:pt x="0" y="5926458"/>
                    <a:pt x="0" y="5716758"/>
                  </a:cubicBezTo>
                  <a:close/>
                </a:path>
              </a:pathLst>
            </a:custGeom>
            <a:blipFill>
              <a:blip r:embed="rId5"/>
              <a:stretch>
                <a:fillRect l="-22059" r="-2205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flipH="1">
            <a:off x="-344651" y="6462760"/>
            <a:ext cx="3807081" cy="7614163"/>
          </a:xfrm>
          <a:custGeom>
            <a:avLst/>
            <a:gdLst/>
            <a:ahLst/>
            <a:cxnLst/>
            <a:rect l="l" t="t" r="r" b="b"/>
            <a:pathLst>
              <a:path w="3807081" h="7614163">
                <a:moveTo>
                  <a:pt x="3807081" y="0"/>
                </a:moveTo>
                <a:lnTo>
                  <a:pt x="0" y="0"/>
                </a:lnTo>
                <a:lnTo>
                  <a:pt x="0" y="7614163"/>
                </a:lnTo>
                <a:lnTo>
                  <a:pt x="3807081" y="7614163"/>
                </a:lnTo>
                <a:lnTo>
                  <a:pt x="38070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38436" y="1654992"/>
            <a:ext cx="9411129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569E"/>
                </a:solidFill>
                <a:latin typeface="Now Bold"/>
              </a:rPr>
              <a:t>LEARNING 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0155" y="2415086"/>
            <a:ext cx="99876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 spc="-62">
                <a:solidFill>
                  <a:srgbClr val="00569E"/>
                </a:solidFill>
                <a:latin typeface="Arimo"/>
              </a:rPr>
              <a:t>Th</a:t>
            </a:r>
            <a:r>
              <a:rPr lang="en-US" sz="2500" u="none" strike="noStrike" spc="-62">
                <a:solidFill>
                  <a:srgbClr val="00569E"/>
                </a:solidFill>
                <a:latin typeface="Arimo"/>
              </a:rPr>
              <a:t>e game aims to educate players about the importance of traffic signs and help them develop essential skills for navigating real-world traffic environments confidently.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380543" y="4446177"/>
            <a:ext cx="1235143" cy="1053130"/>
            <a:chOff x="0" y="0"/>
            <a:chExt cx="819223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9223" cy="698500"/>
            </a:xfrm>
            <a:custGeom>
              <a:avLst/>
              <a:gdLst/>
              <a:ahLst/>
              <a:cxnLst/>
              <a:rect l="l" t="t" r="r" b="b"/>
              <a:pathLst>
                <a:path w="819223" h="698500">
                  <a:moveTo>
                    <a:pt x="819223" y="349250"/>
                  </a:moveTo>
                  <a:lnTo>
                    <a:pt x="6160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16023" y="0"/>
                  </a:lnTo>
                  <a:lnTo>
                    <a:pt x="819223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50000">
                  <a:srgbClr val="00569E">
                    <a:alpha val="100000"/>
                  </a:srgbClr>
                </a:gs>
                <a:gs pos="100000">
                  <a:srgbClr val="0481AF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19050"/>
              <a:ext cx="590623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66451" y="4636710"/>
            <a:ext cx="1039034" cy="66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47467" y="4369977"/>
            <a:ext cx="4277930" cy="108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3102" spc="-77">
                <a:solidFill>
                  <a:srgbClr val="00569E"/>
                </a:solidFill>
                <a:latin typeface="Arimo Bold"/>
              </a:rPr>
              <a:t>Understand traffic signs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47467" y="5982549"/>
            <a:ext cx="4277930" cy="56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3"/>
              </a:lnSpc>
            </a:pPr>
            <a:r>
              <a:rPr lang="en-US" sz="3202" spc="-80">
                <a:solidFill>
                  <a:srgbClr val="00569E"/>
                </a:solidFill>
                <a:latin typeface="Arimo Bold"/>
              </a:rPr>
              <a:t>Interpretation of signs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47467" y="7321428"/>
            <a:ext cx="4277930" cy="56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3"/>
              </a:lnSpc>
            </a:pPr>
            <a:r>
              <a:rPr lang="en-US" sz="3202" spc="-80">
                <a:solidFill>
                  <a:srgbClr val="00569E"/>
                </a:solidFill>
                <a:latin typeface="Arimo Bold"/>
              </a:rPr>
              <a:t>Safe driving practices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404290" y="5782023"/>
            <a:ext cx="1235143" cy="1053130"/>
            <a:chOff x="0" y="0"/>
            <a:chExt cx="819223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9223" cy="698500"/>
            </a:xfrm>
            <a:custGeom>
              <a:avLst/>
              <a:gdLst/>
              <a:ahLst/>
              <a:cxnLst/>
              <a:rect l="l" t="t" r="r" b="b"/>
              <a:pathLst>
                <a:path w="819223" h="698500">
                  <a:moveTo>
                    <a:pt x="819223" y="349250"/>
                  </a:moveTo>
                  <a:lnTo>
                    <a:pt x="6160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16023" y="0"/>
                  </a:lnTo>
                  <a:lnTo>
                    <a:pt x="819223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50000">
                  <a:srgbClr val="00569E">
                    <a:alpha val="100000"/>
                  </a:srgbClr>
                </a:gs>
                <a:gs pos="100000">
                  <a:srgbClr val="0481AF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19050"/>
              <a:ext cx="590623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490198" y="5972556"/>
            <a:ext cx="1039034" cy="66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404290" y="7120903"/>
            <a:ext cx="1235143" cy="1053130"/>
            <a:chOff x="0" y="0"/>
            <a:chExt cx="819223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9223" cy="698500"/>
            </a:xfrm>
            <a:custGeom>
              <a:avLst/>
              <a:gdLst/>
              <a:ahLst/>
              <a:cxnLst/>
              <a:rect l="l" t="t" r="r" b="b"/>
              <a:pathLst>
                <a:path w="819223" h="698500">
                  <a:moveTo>
                    <a:pt x="819223" y="349250"/>
                  </a:moveTo>
                  <a:lnTo>
                    <a:pt x="6160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16023" y="0"/>
                  </a:lnTo>
                  <a:lnTo>
                    <a:pt x="819223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50000">
                  <a:srgbClr val="00569E">
                    <a:alpha val="100000"/>
                  </a:srgbClr>
                </a:gs>
                <a:gs pos="100000">
                  <a:srgbClr val="0481AF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4300" y="-19050"/>
              <a:ext cx="590623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490198" y="7311436"/>
            <a:ext cx="1039034" cy="66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138" y="8824"/>
            <a:ext cx="7662862" cy="10309946"/>
          </a:xfrm>
          <a:custGeom>
            <a:avLst/>
            <a:gdLst/>
            <a:ahLst/>
            <a:cxnLst/>
            <a:rect l="l" t="t" r="r" b="b"/>
            <a:pathLst>
              <a:path w="7662862" h="10309946">
                <a:moveTo>
                  <a:pt x="0" y="0"/>
                </a:moveTo>
                <a:lnTo>
                  <a:pt x="7662862" y="0"/>
                </a:lnTo>
                <a:lnTo>
                  <a:pt x="7662862" y="10309946"/>
                </a:lnTo>
                <a:lnTo>
                  <a:pt x="0" y="10309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71" r="-50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48997" y="3497479"/>
            <a:ext cx="4554476" cy="4818369"/>
            <a:chOff x="0" y="0"/>
            <a:chExt cx="1602542" cy="1695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2542" cy="1695396"/>
            </a:xfrm>
            <a:custGeom>
              <a:avLst/>
              <a:gdLst/>
              <a:ahLst/>
              <a:cxnLst/>
              <a:rect l="l" t="t" r="r" b="b"/>
              <a:pathLst>
                <a:path w="1602542" h="1695396">
                  <a:moveTo>
                    <a:pt x="0" y="0"/>
                  </a:moveTo>
                  <a:lnTo>
                    <a:pt x="1602542" y="0"/>
                  </a:lnTo>
                  <a:lnTo>
                    <a:pt x="1602542" y="1695396"/>
                  </a:lnTo>
                  <a:lnTo>
                    <a:pt x="0" y="1695396"/>
                  </a:lnTo>
                  <a:close/>
                </a:path>
              </a:pathLst>
            </a:custGeom>
            <a:solidFill>
              <a:srgbClr val="00264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02542" cy="1733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8492" y="3497479"/>
            <a:ext cx="4554476" cy="4818369"/>
            <a:chOff x="0" y="0"/>
            <a:chExt cx="1602542" cy="1695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2542" cy="1695396"/>
            </a:xfrm>
            <a:custGeom>
              <a:avLst/>
              <a:gdLst/>
              <a:ahLst/>
              <a:cxnLst/>
              <a:rect l="l" t="t" r="r" b="b"/>
              <a:pathLst>
                <a:path w="1602542" h="1695396">
                  <a:moveTo>
                    <a:pt x="0" y="0"/>
                  </a:moveTo>
                  <a:lnTo>
                    <a:pt x="1602542" y="0"/>
                  </a:lnTo>
                  <a:lnTo>
                    <a:pt x="1602542" y="1695396"/>
                  </a:lnTo>
                  <a:lnTo>
                    <a:pt x="0" y="1695396"/>
                  </a:lnTo>
                  <a:close/>
                </a:path>
              </a:pathLst>
            </a:custGeom>
            <a:solidFill>
              <a:srgbClr val="00264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02542" cy="1733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7988" y="3497479"/>
            <a:ext cx="4554476" cy="4818369"/>
            <a:chOff x="0" y="0"/>
            <a:chExt cx="1602542" cy="16953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02542" cy="1695396"/>
            </a:xfrm>
            <a:custGeom>
              <a:avLst/>
              <a:gdLst/>
              <a:ahLst/>
              <a:cxnLst/>
              <a:rect l="l" t="t" r="r" b="b"/>
              <a:pathLst>
                <a:path w="1602542" h="1695396">
                  <a:moveTo>
                    <a:pt x="0" y="0"/>
                  </a:moveTo>
                  <a:lnTo>
                    <a:pt x="1602542" y="0"/>
                  </a:lnTo>
                  <a:lnTo>
                    <a:pt x="1602542" y="1695396"/>
                  </a:lnTo>
                  <a:lnTo>
                    <a:pt x="0" y="1695396"/>
                  </a:lnTo>
                  <a:close/>
                </a:path>
              </a:pathLst>
            </a:custGeom>
            <a:solidFill>
              <a:srgbClr val="00264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02542" cy="1733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118306" y="4060556"/>
            <a:ext cx="1615858" cy="1518907"/>
          </a:xfrm>
          <a:custGeom>
            <a:avLst/>
            <a:gdLst/>
            <a:ahLst/>
            <a:cxnLst/>
            <a:rect l="l" t="t" r="r" b="b"/>
            <a:pathLst>
              <a:path w="1615858" h="1518907">
                <a:moveTo>
                  <a:pt x="0" y="0"/>
                </a:moveTo>
                <a:lnTo>
                  <a:pt x="1615858" y="0"/>
                </a:lnTo>
                <a:lnTo>
                  <a:pt x="1615858" y="1518907"/>
                </a:lnTo>
                <a:lnTo>
                  <a:pt x="0" y="1518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63387" y="4060556"/>
            <a:ext cx="1564687" cy="1621437"/>
          </a:xfrm>
          <a:custGeom>
            <a:avLst/>
            <a:gdLst/>
            <a:ahLst/>
            <a:cxnLst/>
            <a:rect l="l" t="t" r="r" b="b"/>
            <a:pathLst>
              <a:path w="1564687" h="1621437">
                <a:moveTo>
                  <a:pt x="0" y="0"/>
                </a:moveTo>
                <a:lnTo>
                  <a:pt x="1564687" y="0"/>
                </a:lnTo>
                <a:lnTo>
                  <a:pt x="1564687" y="1621437"/>
                </a:lnTo>
                <a:lnTo>
                  <a:pt x="0" y="1621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84193" y="4060556"/>
            <a:ext cx="1944752" cy="1621437"/>
          </a:xfrm>
          <a:custGeom>
            <a:avLst/>
            <a:gdLst/>
            <a:ahLst/>
            <a:cxnLst/>
            <a:rect l="l" t="t" r="r" b="b"/>
            <a:pathLst>
              <a:path w="1944752" h="1621437">
                <a:moveTo>
                  <a:pt x="0" y="0"/>
                </a:moveTo>
                <a:lnTo>
                  <a:pt x="1944752" y="0"/>
                </a:lnTo>
                <a:lnTo>
                  <a:pt x="1944752" y="1621437"/>
                </a:lnTo>
                <a:lnTo>
                  <a:pt x="0" y="1621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48997" y="1961627"/>
            <a:ext cx="7681999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1"/>
              </a:lnSpc>
              <a:spcBef>
                <a:spcPct val="0"/>
              </a:spcBef>
            </a:pPr>
            <a:r>
              <a:rPr lang="en-US" sz="3959">
                <a:solidFill>
                  <a:srgbClr val="FFFFFF"/>
                </a:solidFill>
                <a:latin typeface="Now Bold"/>
              </a:rPr>
              <a:t>FUTURE SCOPE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91966" y="5887614"/>
            <a:ext cx="3668538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Arimo"/>
              </a:rPr>
              <a:t>Augmented Reality (AR) or Virtual Reality (VR)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09731" y="6149551"/>
            <a:ext cx="366853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Arimo"/>
              </a:rPr>
              <a:t>Gesture and Motion Controls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36036" y="6149551"/>
            <a:ext cx="384106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Arimo"/>
              </a:rPr>
              <a:t>Machine Learning and Computer Vision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27718"/>
            <a:ext cx="18288000" cy="7843837"/>
          </a:xfrm>
          <a:custGeom>
            <a:avLst/>
            <a:gdLst/>
            <a:ahLst/>
            <a:cxnLst/>
            <a:rect l="l" t="t" r="r" b="b"/>
            <a:pathLst>
              <a:path w="18288000" h="7843837">
                <a:moveTo>
                  <a:pt x="0" y="0"/>
                </a:moveTo>
                <a:lnTo>
                  <a:pt x="18288000" y="0"/>
                </a:lnTo>
                <a:lnTo>
                  <a:pt x="18288000" y="7843837"/>
                </a:lnTo>
                <a:lnTo>
                  <a:pt x="0" y="7843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209" b="-30127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904665" y="9773388"/>
            <a:ext cx="166683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0" y="0"/>
            <a:ext cx="18288000" cy="4016119"/>
          </a:xfrm>
          <a:custGeom>
            <a:avLst/>
            <a:gdLst/>
            <a:ahLst/>
            <a:cxnLst/>
            <a:rect l="l" t="t" r="r" b="b"/>
            <a:pathLst>
              <a:path w="18288000" h="4016119">
                <a:moveTo>
                  <a:pt x="0" y="0"/>
                </a:moveTo>
                <a:lnTo>
                  <a:pt x="18288000" y="0"/>
                </a:lnTo>
                <a:lnTo>
                  <a:pt x="18288000" y="4016119"/>
                </a:lnTo>
                <a:lnTo>
                  <a:pt x="0" y="401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236" b="-1541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18288000" cy="4016119"/>
          </a:xfrm>
          <a:custGeom>
            <a:avLst/>
            <a:gdLst/>
            <a:ahLst/>
            <a:cxnLst/>
            <a:rect l="l" t="t" r="r" b="b"/>
            <a:pathLst>
              <a:path w="18288000" h="4016119">
                <a:moveTo>
                  <a:pt x="0" y="0"/>
                </a:moveTo>
                <a:lnTo>
                  <a:pt x="18288000" y="0"/>
                </a:lnTo>
                <a:lnTo>
                  <a:pt x="18288000" y="4016119"/>
                </a:lnTo>
                <a:lnTo>
                  <a:pt x="0" y="4016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614" b="-13052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48694" y="4814888"/>
            <a:ext cx="12190613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47"/>
              </a:lnSpc>
              <a:spcBef>
                <a:spcPct val="0"/>
              </a:spcBef>
            </a:pPr>
            <a:r>
              <a:rPr lang="en-US" sz="4373">
                <a:solidFill>
                  <a:srgbClr val="FFFFFF"/>
                </a:solidFill>
                <a:latin typeface="Now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1368" y="5741468"/>
            <a:ext cx="14945264" cy="363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mo"/>
              </a:rPr>
              <a:t>In conclusion, Sign Master represents an </a:t>
            </a:r>
            <a:r>
              <a:rPr lang="en-US" sz="3399" u="sng" dirty="0">
                <a:solidFill>
                  <a:srgbClr val="FFFFF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innovative approach to education by combining gamification </a:t>
            </a:r>
            <a:r>
              <a:rPr lang="en-US" sz="3399" dirty="0">
                <a:solidFill>
                  <a:srgbClr val="FFFFFF"/>
                </a:solidFill>
                <a:latin typeface="Arimo"/>
              </a:rPr>
              <a:t>with essential learning objectives related to traffic and industrial signs. By </a:t>
            </a:r>
            <a:r>
              <a:rPr lang="en-US" sz="3399" u="sng" dirty="0">
                <a:solidFill>
                  <a:srgbClr val="FFFFF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making learning fun, interactive, and rewarding</a:t>
            </a:r>
            <a:r>
              <a:rPr lang="en-US" sz="3399" dirty="0">
                <a:solidFill>
                  <a:srgbClr val="FFFFFF"/>
                </a:solidFill>
                <a:latin typeface="Arimo"/>
              </a:rPr>
              <a:t>, Sign Master aims to empower players with the knowledge and skills needed to navigate roads and industrial environments safely and confidently.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1967" y="3246001"/>
            <a:ext cx="3412067" cy="2959192"/>
          </a:xfrm>
          <a:custGeom>
            <a:avLst/>
            <a:gdLst/>
            <a:ahLst/>
            <a:cxnLst/>
            <a:rect l="l" t="t" r="r" b="b"/>
            <a:pathLst>
              <a:path w="3412067" h="2959192">
                <a:moveTo>
                  <a:pt x="0" y="0"/>
                </a:moveTo>
                <a:lnTo>
                  <a:pt x="3412066" y="0"/>
                </a:lnTo>
                <a:lnTo>
                  <a:pt x="3412066" y="2959193"/>
                </a:lnTo>
                <a:lnTo>
                  <a:pt x="0" y="295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6995" y="2233627"/>
            <a:ext cx="7594232" cy="7043723"/>
            <a:chOff x="0" y="0"/>
            <a:chExt cx="2000127" cy="18551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0127" cy="1855137"/>
            </a:xfrm>
            <a:custGeom>
              <a:avLst/>
              <a:gdLst/>
              <a:ahLst/>
              <a:cxnLst/>
              <a:rect l="l" t="t" r="r" b="b"/>
              <a:pathLst>
                <a:path w="2000127" h="1855137">
                  <a:moveTo>
                    <a:pt x="13253" y="0"/>
                  </a:moveTo>
                  <a:lnTo>
                    <a:pt x="1986874" y="0"/>
                  </a:lnTo>
                  <a:cubicBezTo>
                    <a:pt x="1990389" y="0"/>
                    <a:pt x="1993760" y="1396"/>
                    <a:pt x="1996245" y="3882"/>
                  </a:cubicBezTo>
                  <a:cubicBezTo>
                    <a:pt x="1998731" y="6367"/>
                    <a:pt x="2000127" y="9738"/>
                    <a:pt x="2000127" y="13253"/>
                  </a:cubicBezTo>
                  <a:lnTo>
                    <a:pt x="2000127" y="1841884"/>
                  </a:lnTo>
                  <a:cubicBezTo>
                    <a:pt x="2000127" y="1845399"/>
                    <a:pt x="1998731" y="1848770"/>
                    <a:pt x="1996245" y="1851255"/>
                  </a:cubicBezTo>
                  <a:cubicBezTo>
                    <a:pt x="1993760" y="1853741"/>
                    <a:pt x="1990389" y="1855137"/>
                    <a:pt x="1986874" y="1855137"/>
                  </a:cubicBezTo>
                  <a:lnTo>
                    <a:pt x="13253" y="1855137"/>
                  </a:lnTo>
                  <a:cubicBezTo>
                    <a:pt x="5933" y="1855137"/>
                    <a:pt x="0" y="1849203"/>
                    <a:pt x="0" y="1841884"/>
                  </a:cubicBezTo>
                  <a:lnTo>
                    <a:pt x="0" y="13253"/>
                  </a:lnTo>
                  <a:cubicBezTo>
                    <a:pt x="0" y="9738"/>
                    <a:pt x="1396" y="6367"/>
                    <a:pt x="3882" y="3882"/>
                  </a:cubicBezTo>
                  <a:cubicBezTo>
                    <a:pt x="6367" y="1396"/>
                    <a:pt x="9738" y="0"/>
                    <a:pt x="1325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000127" cy="1883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405168" y="0"/>
            <a:ext cx="6882832" cy="10287000"/>
          </a:xfrm>
          <a:custGeom>
            <a:avLst/>
            <a:gdLst/>
            <a:ahLst/>
            <a:cxnLst/>
            <a:rect l="l" t="t" r="r" b="b"/>
            <a:pathLst>
              <a:path w="6882832" h="10287000">
                <a:moveTo>
                  <a:pt x="0" y="0"/>
                </a:moveTo>
                <a:lnTo>
                  <a:pt x="6882832" y="0"/>
                </a:lnTo>
                <a:lnTo>
                  <a:pt x="68828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383" t="-29119" b="-208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05168" y="0"/>
            <a:ext cx="6882832" cy="10304910"/>
          </a:xfrm>
          <a:custGeom>
            <a:avLst/>
            <a:gdLst/>
            <a:ahLst/>
            <a:cxnLst/>
            <a:rect l="l" t="t" r="r" b="b"/>
            <a:pathLst>
              <a:path w="6882832" h="10304910">
                <a:moveTo>
                  <a:pt x="0" y="0"/>
                </a:moveTo>
                <a:lnTo>
                  <a:pt x="6882832" y="0"/>
                </a:lnTo>
                <a:lnTo>
                  <a:pt x="6882832" y="10304910"/>
                </a:lnTo>
                <a:lnTo>
                  <a:pt x="0" y="1030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07" r="-7161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56203" y="2689835"/>
            <a:ext cx="6875815" cy="597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Introduction</a:t>
            </a:r>
          </a:p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Objectives</a:t>
            </a:r>
          </a:p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Literature Review</a:t>
            </a:r>
          </a:p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Project Overview</a:t>
            </a:r>
          </a:p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Software Used</a:t>
            </a:r>
          </a:p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Game UI</a:t>
            </a:r>
          </a:p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Game Mechanics</a:t>
            </a:r>
          </a:p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Learning Objective</a:t>
            </a:r>
          </a:p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Future Scope</a:t>
            </a:r>
          </a:p>
          <a:p>
            <a:pPr marL="604518" lvl="1" indent="-302259" algn="l">
              <a:lnSpc>
                <a:spcPts val="4731"/>
              </a:lnSpc>
              <a:buFont typeface="Arial"/>
              <a:buChar char="•"/>
            </a:pPr>
            <a:r>
              <a:rPr lang="en-US" sz="2799" spc="274">
                <a:solidFill>
                  <a:srgbClr val="00569E"/>
                </a:solidFill>
                <a:latin typeface="Arimo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8519" y="1019175"/>
            <a:ext cx="7291184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6"/>
              </a:lnSpc>
              <a:spcBef>
                <a:spcPct val="0"/>
              </a:spcBef>
            </a:pPr>
            <a:r>
              <a:rPr lang="en-US" sz="5514">
                <a:solidFill>
                  <a:srgbClr val="FFFFFF"/>
                </a:solidFill>
                <a:latin typeface="Now 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101049" cy="10287000"/>
            <a:chOff x="0" y="0"/>
            <a:chExt cx="110013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0138" cy="1593725"/>
            </a:xfrm>
            <a:custGeom>
              <a:avLst/>
              <a:gdLst/>
              <a:ahLst/>
              <a:cxnLst/>
              <a:rect l="l" t="t" r="r" b="b"/>
              <a:pathLst>
                <a:path w="1100138" h="1593725">
                  <a:moveTo>
                    <a:pt x="0" y="0"/>
                  </a:moveTo>
                  <a:lnTo>
                    <a:pt x="1100138" y="0"/>
                  </a:lnTo>
                  <a:lnTo>
                    <a:pt x="110013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4891" r="-5213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865134" y="2312346"/>
            <a:ext cx="9394166" cy="677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b="1" dirty="0">
                <a:solidFill>
                  <a:srgbClr val="FFFFF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"Sign Master" </a:t>
            </a:r>
            <a:r>
              <a:rPr lang="en-US" sz="2699" dirty="0">
                <a:solidFill>
                  <a:srgbClr val="FFFFFF"/>
                </a:solidFill>
                <a:latin typeface="Arimo"/>
              </a:rPr>
              <a:t>is an </a:t>
            </a:r>
            <a:r>
              <a:rPr lang="en-US" sz="2699" b="1" u="sng" dirty="0">
                <a:solidFill>
                  <a:srgbClr val="FFFFF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educational game</a:t>
            </a:r>
            <a:r>
              <a:rPr lang="en-US" sz="2699" b="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699" dirty="0">
                <a:solidFill>
                  <a:srgbClr val="FFFFFF"/>
                </a:solidFill>
                <a:latin typeface="Arimo"/>
              </a:rPr>
              <a:t>designed to teach children about traffic signs in an engaging and interactive way. </a:t>
            </a:r>
          </a:p>
          <a:p>
            <a:pPr algn="just">
              <a:lnSpc>
                <a:spcPts val="3779"/>
              </a:lnSpc>
            </a:pPr>
            <a:endParaRPr lang="en-US" sz="2699" dirty="0">
              <a:solidFill>
                <a:srgbClr val="FFFFFF"/>
              </a:solidFill>
              <a:latin typeface="Arimo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FFFFFF"/>
                </a:solidFill>
                <a:latin typeface="Arimo"/>
              </a:rPr>
              <a:t>It aims to </a:t>
            </a:r>
            <a:r>
              <a:rPr lang="en-US" sz="2699" u="sng" dirty="0">
                <a:solidFill>
                  <a:srgbClr val="FFFFF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enhance road safety awareness </a:t>
            </a:r>
            <a:r>
              <a:rPr lang="en-US" sz="2699" dirty="0">
                <a:solidFill>
                  <a:srgbClr val="FFFFFF"/>
                </a:solidFill>
                <a:latin typeface="Arimo"/>
              </a:rPr>
              <a:t>by helping children understand the importance of traffic signs and how to interpret them correctly. </a:t>
            </a:r>
          </a:p>
          <a:p>
            <a:pPr algn="just">
              <a:lnSpc>
                <a:spcPts val="3779"/>
              </a:lnSpc>
            </a:pPr>
            <a:endParaRPr lang="en-US" sz="2699" dirty="0">
              <a:solidFill>
                <a:srgbClr val="FFFFFF"/>
              </a:solidFill>
              <a:latin typeface="Arimo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FFFFFF"/>
                </a:solidFill>
                <a:latin typeface="Arimo"/>
              </a:rPr>
              <a:t>Through the game, players embark on a virtual driving journey where they encounter various traffic signs commonly found on roads. They navigate through realistic road scenarios, complete quizzes, and challenges related to traffic signs, </a:t>
            </a:r>
            <a:r>
              <a:rPr lang="en-US" sz="2699" u="sng" dirty="0">
                <a:solidFill>
                  <a:srgbClr val="FFFFF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reinforcing their learning in a fun and immersive environment</a:t>
            </a:r>
            <a:r>
              <a:rPr lang="en-US" sz="2699" dirty="0">
                <a:solidFill>
                  <a:srgbClr val="FFFFFF"/>
                </a:solidFill>
                <a:latin typeface="Arimo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97244" y="942975"/>
            <a:ext cx="4329946" cy="72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Now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04285" y="3208367"/>
            <a:ext cx="8855015" cy="428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rimo"/>
              </a:rPr>
              <a:t>Create an engaging educational game.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Arimo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rimo"/>
              </a:rPr>
              <a:t>Enhance understanding of traffic signs.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Arimo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rimo"/>
              </a:rPr>
              <a:t>Reinforce learning through interactive quizzes.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Arimo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rimo"/>
              </a:rPr>
              <a:t>Utilize gamification principles.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Arimo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rimo"/>
              </a:rPr>
              <a:t>Contribute to road safety awareness.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7101049" cy="10287000"/>
            <a:chOff x="0" y="0"/>
            <a:chExt cx="1100138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0138" cy="1593725"/>
            </a:xfrm>
            <a:custGeom>
              <a:avLst/>
              <a:gdLst/>
              <a:ahLst/>
              <a:cxnLst/>
              <a:rect l="l" t="t" r="r" b="b"/>
              <a:pathLst>
                <a:path w="1100138" h="1593725">
                  <a:moveTo>
                    <a:pt x="0" y="0"/>
                  </a:moveTo>
                  <a:lnTo>
                    <a:pt x="1100138" y="0"/>
                  </a:lnTo>
                  <a:lnTo>
                    <a:pt x="110013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4117" r="-8331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820400" y="1848749"/>
            <a:ext cx="3670291" cy="729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Now Bold"/>
              </a:rPr>
              <a:t>OBJECTIVES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694" y="855217"/>
            <a:ext cx="12190613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47"/>
              </a:lnSpc>
              <a:spcBef>
                <a:spcPct val="0"/>
              </a:spcBef>
            </a:pPr>
            <a:r>
              <a:rPr lang="en-US" sz="4373">
                <a:solidFill>
                  <a:srgbClr val="FFFFFF"/>
                </a:solidFill>
                <a:latin typeface="Now Bold"/>
              </a:rPr>
              <a:t>LITERATURE REVIEW</a:t>
            </a:r>
          </a:p>
        </p:txBody>
      </p:sp>
      <p:sp>
        <p:nvSpPr>
          <p:cNvPr id="3" name="AutoShape 3"/>
          <p:cNvSpPr/>
          <p:nvPr/>
        </p:nvSpPr>
        <p:spPr>
          <a:xfrm flipH="1">
            <a:off x="904665" y="9773388"/>
            <a:ext cx="166683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FAC2E9-7716-6C5C-30A6-C25A1C845E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560399"/>
              </p:ext>
            </p:extLst>
          </p:nvPr>
        </p:nvGraphicFramePr>
        <p:xfrm>
          <a:off x="1981200" y="2019300"/>
          <a:ext cx="13900059" cy="6337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232">
                  <a:extLst>
                    <a:ext uri="{9D8B030D-6E8A-4147-A177-3AD203B41FA5}">
                      <a16:colId xmlns:a16="http://schemas.microsoft.com/office/drawing/2014/main" val="688048975"/>
                    </a:ext>
                  </a:extLst>
                </a:gridCol>
                <a:gridCol w="3816347">
                  <a:extLst>
                    <a:ext uri="{9D8B030D-6E8A-4147-A177-3AD203B41FA5}">
                      <a16:colId xmlns:a16="http://schemas.microsoft.com/office/drawing/2014/main" val="1771518031"/>
                    </a:ext>
                  </a:extLst>
                </a:gridCol>
                <a:gridCol w="4654156">
                  <a:extLst>
                    <a:ext uri="{9D8B030D-6E8A-4147-A177-3AD203B41FA5}">
                      <a16:colId xmlns:a16="http://schemas.microsoft.com/office/drawing/2014/main" val="695146835"/>
                    </a:ext>
                  </a:extLst>
                </a:gridCol>
                <a:gridCol w="4324324">
                  <a:extLst>
                    <a:ext uri="{9D8B030D-6E8A-4147-A177-3AD203B41FA5}">
                      <a16:colId xmlns:a16="http://schemas.microsoft.com/office/drawing/2014/main" val="112943904"/>
                    </a:ext>
                  </a:extLst>
                </a:gridCol>
              </a:tblGrid>
              <a:tr h="1344275">
                <a:tc>
                  <a:txBody>
                    <a:bodyPr/>
                    <a:lstStyle/>
                    <a:p>
                      <a:r>
                        <a:rPr lang="en-US" sz="2400" dirty="0" err="1"/>
                        <a:t>S.No</a:t>
                      </a:r>
                      <a:r>
                        <a:rPr lang="en-US" sz="2400" dirty="0"/>
                        <a:t>.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Literature Paper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Literature summary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Limitations</a:t>
                      </a:r>
                      <a:r>
                        <a:rPr lang="en-US" sz="2400" baseline="0" dirty="0"/>
                        <a:t> / Areas of Improvement required</a:t>
                      </a:r>
                      <a:endParaRPr lang="en-US" sz="2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2226159883"/>
                  </a:ext>
                </a:extLst>
              </a:tr>
              <a:tr h="24965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Gamification of Learning: a Meta-analysis2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paper presents a meta-analysis of 44 studies on the effects of gamification on cognitive, motivational, and behavioral learning outcomes.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Adding interactive features and a game fiction to the to make our game more interactive and learn efficiently.   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292872970"/>
                  </a:ext>
                </a:extLst>
              </a:tr>
              <a:tr h="24965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 of Educational Games on Student Engagement and Learning Outcomes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study evaluates the effectiveness of educational games in promoting active learning, problem-solving, and collaboration among students. Results suggest that educational games can enhance student motivation, engagement, and academic performance by providing interactive and experiential learning experiences. 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However, the study underscores the importance of incorporating instructional support and scaffolding to facilitate meaningful learning and transfer of knowledge from games to real-world contexts.</a:t>
                      </a:r>
                    </a:p>
                    <a:p>
                      <a:endParaRPr lang="en-US" sz="18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7315225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27718"/>
            <a:ext cx="18288000" cy="7843837"/>
          </a:xfrm>
          <a:custGeom>
            <a:avLst/>
            <a:gdLst/>
            <a:ahLst/>
            <a:cxnLst/>
            <a:rect l="l" t="t" r="r" b="b"/>
            <a:pathLst>
              <a:path w="18288000" h="7843837">
                <a:moveTo>
                  <a:pt x="0" y="0"/>
                </a:moveTo>
                <a:lnTo>
                  <a:pt x="18288000" y="0"/>
                </a:lnTo>
                <a:lnTo>
                  <a:pt x="18288000" y="7843837"/>
                </a:lnTo>
                <a:lnTo>
                  <a:pt x="0" y="7843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409" b="-514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8694" y="4591685"/>
            <a:ext cx="12190613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47"/>
              </a:lnSpc>
              <a:spcBef>
                <a:spcPct val="0"/>
              </a:spcBef>
            </a:pPr>
            <a:r>
              <a:rPr lang="en-US" sz="4373">
                <a:solidFill>
                  <a:srgbClr val="FFFFFF"/>
                </a:solidFill>
                <a:latin typeface="Now Bold"/>
              </a:rPr>
              <a:t>LITERATURE REVIEW SUMMARY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904665" y="9773388"/>
            <a:ext cx="166683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671368" y="5485957"/>
            <a:ext cx="14945264" cy="363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mo"/>
              </a:rPr>
              <a:t>The literature survey reveals the growing </a:t>
            </a:r>
            <a:r>
              <a:rPr lang="en-US" sz="3399" b="1" u="sng" dirty="0">
                <a:solidFill>
                  <a:srgbClr val="FFFFF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importance of gamification in education</a:t>
            </a:r>
            <a:r>
              <a:rPr lang="en-US" sz="3399" dirty="0">
                <a:solidFill>
                  <a:srgbClr val="FFFFFF"/>
                </a:solidFill>
                <a:latin typeface="Arimo"/>
              </a:rPr>
              <a:t>, highlighting its effectiveness in improving learner engagement, motivation, and knowledge retention. Studies demonstrate the potential of educational games to </a:t>
            </a:r>
            <a:r>
              <a:rPr lang="en-US" sz="3399" u="sng" dirty="0">
                <a:solidFill>
                  <a:srgbClr val="FFFFF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enhance cognitive skills, promote critical thinking, and facilitate practical application of learned concepts</a:t>
            </a:r>
            <a:r>
              <a:rPr lang="en-US" sz="3399" dirty="0">
                <a:solidFill>
                  <a:srgbClr val="FFFFFF"/>
                </a:solidFill>
                <a:latin typeface="Arimo"/>
              </a:rPr>
              <a:t>, making them valuable tools for modern education.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61153" y="2288983"/>
            <a:ext cx="8768751" cy="666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rimo"/>
              </a:rPr>
              <a:t>"Sign Master" is an educational game that offers a virtual driving journey where players encounter various traffic signs commonly found on roads.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Arimo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rimo"/>
              </a:rPr>
              <a:t>The game aims to provide a realistic environment for players to navigate through streets, intersections, and highways.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Arimo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rimo"/>
              </a:rPr>
              <a:t>It incorporates interactive quizzes and challenges to reinforce learning and test players' knowledge of traffic signs.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Arimo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rimo"/>
              </a:rPr>
              <a:t>The game utilizes gamification principles to promote active learning and retention among players.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7101049" cy="10287000"/>
            <a:chOff x="0" y="0"/>
            <a:chExt cx="1100138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0138" cy="1593725"/>
            </a:xfrm>
            <a:custGeom>
              <a:avLst/>
              <a:gdLst/>
              <a:ahLst/>
              <a:cxnLst/>
              <a:rect l="l" t="t" r="r" b="b"/>
              <a:pathLst>
                <a:path w="1100138" h="1593725">
                  <a:moveTo>
                    <a:pt x="0" y="0"/>
                  </a:moveTo>
                  <a:lnTo>
                    <a:pt x="1100138" y="0"/>
                  </a:lnTo>
                  <a:lnTo>
                    <a:pt x="110013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8717" r="-5871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195003" y="1181100"/>
            <a:ext cx="7101049" cy="729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Now Bold"/>
              </a:rPr>
              <a:t>PROJECT  OVERVIEW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303001" y="1961627"/>
            <a:ext cx="7681999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1"/>
              </a:lnSpc>
              <a:spcBef>
                <a:spcPct val="0"/>
              </a:spcBef>
            </a:pPr>
            <a:r>
              <a:rPr lang="en-US" sz="3959" dirty="0">
                <a:solidFill>
                  <a:srgbClr val="FFFFFF"/>
                </a:solidFill>
                <a:latin typeface="Now Bold"/>
              </a:rPr>
              <a:t>SOFTWARES USED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B54610-780F-382D-B1DC-70AAE966CD2B}"/>
              </a:ext>
            </a:extLst>
          </p:cNvPr>
          <p:cNvGrpSpPr/>
          <p:nvPr/>
        </p:nvGrpSpPr>
        <p:grpSpPr>
          <a:xfrm>
            <a:off x="1585191" y="3324365"/>
            <a:ext cx="2987728" cy="4010113"/>
            <a:chOff x="1648997" y="3324365"/>
            <a:chExt cx="2987728" cy="4010113"/>
          </a:xfrm>
        </p:grpSpPr>
        <p:grpSp>
          <p:nvGrpSpPr>
            <p:cNvPr id="2" name="Group 2"/>
            <p:cNvGrpSpPr/>
            <p:nvPr/>
          </p:nvGrpSpPr>
          <p:grpSpPr>
            <a:xfrm>
              <a:off x="1648997" y="3324365"/>
              <a:ext cx="2987728" cy="2987728"/>
              <a:chOff x="0" y="0"/>
              <a:chExt cx="812800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648997" y="6655028"/>
              <a:ext cx="2987728" cy="679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Unity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CA7A27-66E1-363F-1C98-8FAB63AA71BD}"/>
              </a:ext>
            </a:extLst>
          </p:cNvPr>
          <p:cNvGrpSpPr/>
          <p:nvPr/>
        </p:nvGrpSpPr>
        <p:grpSpPr>
          <a:xfrm>
            <a:off x="7650136" y="3324365"/>
            <a:ext cx="2987728" cy="4010113"/>
            <a:chOff x="5856522" y="3324365"/>
            <a:chExt cx="2987728" cy="4010113"/>
          </a:xfrm>
        </p:grpSpPr>
        <p:grpSp>
          <p:nvGrpSpPr>
            <p:cNvPr id="4" name="Group 4"/>
            <p:cNvGrpSpPr/>
            <p:nvPr/>
          </p:nvGrpSpPr>
          <p:grpSpPr>
            <a:xfrm>
              <a:off x="5856522" y="3324365"/>
              <a:ext cx="2987728" cy="298772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5856522" y="6655028"/>
              <a:ext cx="2987728" cy="679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FFFFFF"/>
                  </a:solidFill>
                  <a:latin typeface="Canva Sans Bold"/>
                </a:rPr>
                <a:t>Maya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C479B9-EE0E-D313-5FC6-32AF50D4CD25}"/>
              </a:ext>
            </a:extLst>
          </p:cNvPr>
          <p:cNvGrpSpPr/>
          <p:nvPr/>
        </p:nvGrpSpPr>
        <p:grpSpPr>
          <a:xfrm>
            <a:off x="13715081" y="3324365"/>
            <a:ext cx="2987728" cy="4010113"/>
            <a:chOff x="14271572" y="3324365"/>
            <a:chExt cx="2987728" cy="4010113"/>
          </a:xfrm>
        </p:grpSpPr>
        <p:grpSp>
          <p:nvGrpSpPr>
            <p:cNvPr id="8" name="Group 8"/>
            <p:cNvGrpSpPr/>
            <p:nvPr/>
          </p:nvGrpSpPr>
          <p:grpSpPr>
            <a:xfrm>
              <a:off x="14271572" y="3324365"/>
              <a:ext cx="2987728" cy="298772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271572" y="6655028"/>
              <a:ext cx="2987728" cy="679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Figma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481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04544" y="1257300"/>
            <a:ext cx="4097451" cy="727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Now Bold"/>
              </a:rPr>
              <a:t>GAME UI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37970" y="3366729"/>
            <a:ext cx="16012060" cy="3553542"/>
            <a:chOff x="0" y="0"/>
            <a:chExt cx="21349414" cy="47380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29014" cy="4738056"/>
            </a:xfrm>
            <a:custGeom>
              <a:avLst/>
              <a:gdLst/>
              <a:ahLst/>
              <a:cxnLst/>
              <a:rect l="l" t="t" r="r" b="b"/>
              <a:pathLst>
                <a:path w="10529014" h="4738056">
                  <a:moveTo>
                    <a:pt x="0" y="0"/>
                  </a:moveTo>
                  <a:lnTo>
                    <a:pt x="10529014" y="0"/>
                  </a:lnTo>
                  <a:lnTo>
                    <a:pt x="10529014" y="4738056"/>
                  </a:lnTo>
                  <a:lnTo>
                    <a:pt x="0" y="4738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820400" y="0"/>
              <a:ext cx="10529014" cy="4738056"/>
            </a:xfrm>
            <a:custGeom>
              <a:avLst/>
              <a:gdLst/>
              <a:ahLst/>
              <a:cxnLst/>
              <a:rect l="l" t="t" r="r" b="b"/>
              <a:pathLst>
                <a:path w="10529014" h="4738056">
                  <a:moveTo>
                    <a:pt x="0" y="0"/>
                  </a:moveTo>
                  <a:lnTo>
                    <a:pt x="10529014" y="0"/>
                  </a:lnTo>
                  <a:lnTo>
                    <a:pt x="10529014" y="4738056"/>
                  </a:lnTo>
                  <a:lnTo>
                    <a:pt x="0" y="4738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641</Words>
  <Application>Microsoft Office PowerPoint</Application>
  <PresentationFormat>Custom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Arimo</vt:lpstr>
      <vt:lpstr>Arimo Bold</vt:lpstr>
      <vt:lpstr>Now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MASTER</dc:title>
  <cp:lastModifiedBy>Shyam Prasath R</cp:lastModifiedBy>
  <cp:revision>7</cp:revision>
  <dcterms:created xsi:type="dcterms:W3CDTF">2006-08-16T00:00:00Z</dcterms:created>
  <dcterms:modified xsi:type="dcterms:W3CDTF">2024-05-25T04:55:04Z</dcterms:modified>
  <dc:identifier>DAGFUGC5wHk</dc:identifier>
</cp:coreProperties>
</file>